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handoutMasterIdLst>
    <p:handoutMasterId r:id="rId18"/>
  </p:handoutMasterIdLst>
  <p:sldIdLst>
    <p:sldId id="256" r:id="rId2"/>
    <p:sldId id="265" r:id="rId3"/>
    <p:sldId id="257" r:id="rId4"/>
    <p:sldId id="258" r:id="rId5"/>
    <p:sldId id="259" r:id="rId6"/>
    <p:sldId id="266" r:id="rId7"/>
    <p:sldId id="261" r:id="rId8"/>
    <p:sldId id="263" r:id="rId9"/>
    <p:sldId id="264" r:id="rId10"/>
    <p:sldId id="267" r:id="rId11"/>
    <p:sldId id="268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99FF99"/>
    <a:srgbClr val="FFCC99"/>
    <a:srgbClr val="660066"/>
    <a:srgbClr val="FF9966"/>
    <a:srgbClr val="CCFFFF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64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F74732-D55A-4665-988F-50528E7D2088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B32DFF-D7C3-4677-B569-AA60E9B100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2887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CA68ED-E4E0-432E-B1B4-E6386349B7BE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996AD1-CDC5-4459-A520-BFE3ECE2B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755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996AD1-CDC5-4459-A520-BFE3ECE2BF5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511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8DEDD17-E8FB-453D-B31F-DC5E2909E7AE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CA28377-26DB-4C84-8D99-00A044B1247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EDD17-E8FB-453D-B31F-DC5E2909E7AE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28377-26DB-4C84-8D99-00A044B124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EDD17-E8FB-453D-B31F-DC5E2909E7AE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28377-26DB-4C84-8D99-00A044B124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8DEDD17-E8FB-453D-B31F-DC5E2909E7AE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CA28377-26DB-4C84-8D99-00A044B1247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28DEDD17-E8FB-453D-B31F-DC5E2909E7AE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CA28377-26DB-4C84-8D99-00A044B1247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EDD17-E8FB-453D-B31F-DC5E2909E7AE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28377-26DB-4C84-8D99-00A044B1247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EDD17-E8FB-453D-B31F-DC5E2909E7AE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28377-26DB-4C84-8D99-00A044B1247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8DEDD17-E8FB-453D-B31F-DC5E2909E7AE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CA28377-26DB-4C84-8D99-00A044B1247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EDD17-E8FB-453D-B31F-DC5E2909E7AE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28377-26DB-4C84-8D99-00A044B124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8DEDD17-E8FB-453D-B31F-DC5E2909E7AE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CA28377-26DB-4C84-8D99-00A044B1247C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8DEDD17-E8FB-453D-B31F-DC5E2909E7AE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CA28377-26DB-4C84-8D99-00A044B1247C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8DEDD17-E8FB-453D-B31F-DC5E2909E7AE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CA28377-26DB-4C84-8D99-00A044B1247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Olga\Desktop\znayk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5" y="2308097"/>
            <a:ext cx="2497928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Olga\Desktop\007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66511"/>
            <a:ext cx="1944216" cy="2396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71383" y="-118319"/>
            <a:ext cx="47000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002060"/>
                </a:solidFill>
              </a:rPr>
              <a:t>,</a:t>
            </a:r>
            <a:endParaRPr lang="ru-RU" sz="96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36304" y="-118319"/>
            <a:ext cx="47000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002060"/>
                </a:solidFill>
              </a:rPr>
              <a:t>,</a:t>
            </a:r>
            <a:endParaRPr lang="ru-RU" sz="96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1304" y="-118319"/>
            <a:ext cx="47000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002060"/>
                </a:solidFill>
              </a:rPr>
              <a:t>,</a:t>
            </a:r>
            <a:endParaRPr lang="ru-RU" sz="9600" b="1" dirty="0">
              <a:solidFill>
                <a:srgbClr val="00206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1187" y="1414957"/>
            <a:ext cx="2064229" cy="1548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-363511"/>
            <a:ext cx="1656183" cy="25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025" y="-363511"/>
            <a:ext cx="1749425" cy="25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-363511"/>
            <a:ext cx="1749425" cy="25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032" y="-363512"/>
            <a:ext cx="1749425" cy="25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1746" y="-375963"/>
            <a:ext cx="1749425" cy="25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489" y="1451341"/>
            <a:ext cx="1634951" cy="161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321520" y="666511"/>
            <a:ext cx="4908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З</a:t>
            </a:r>
            <a:endParaRPr lang="ru-RU" sz="4400" dirty="0"/>
          </a:p>
        </p:txBody>
      </p:sp>
      <p:sp>
        <p:nvSpPr>
          <p:cNvPr id="18" name="TextBox 17"/>
          <p:cNvSpPr txBox="1"/>
          <p:nvPr/>
        </p:nvSpPr>
        <p:spPr>
          <a:xfrm>
            <a:off x="7812360" y="666511"/>
            <a:ext cx="5533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/>
              <a:t>Д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7351171" y="739609"/>
            <a:ext cx="545348" cy="623243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2814802" y="3294503"/>
            <a:ext cx="54586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ПРИРОДА</a:t>
            </a:r>
            <a:endParaRPr lang="ru-RU" sz="8800" b="1" cap="none" spc="50" dirty="0">
              <a:ln w="11430"/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6492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5" grpId="0"/>
      <p:bldP spid="18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1318" y="1552117"/>
            <a:ext cx="6238954" cy="1224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Wingdings"/>
              <a:buChar char=""/>
            </a:pPr>
            <a:r>
              <a:rPr lang="ru-RU" sz="3200" b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Одинаковые тела могут состоять из разных веществ.</a:t>
            </a:r>
            <a:endParaRPr lang="ru-RU" sz="3200" b="1" dirty="0">
              <a:solidFill>
                <a:srgbClr val="0070C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2986" y="3429000"/>
            <a:ext cx="6051261" cy="1224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Wingdings"/>
              <a:buChar char=""/>
            </a:pPr>
            <a:r>
              <a:rPr lang="ru-RU" sz="32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Разные тела могут состоять из одного и того же вещества.</a:t>
            </a:r>
            <a:endParaRPr lang="ru-RU" sz="3200" b="1" dirty="0">
              <a:solidFill>
                <a:srgbClr val="0070C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6" name="Picture 2" descr="C:\Users\Olga\Desktop\69724567_0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916832"/>
            <a:ext cx="1872208" cy="4707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214991" y="260648"/>
            <a:ext cx="33570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Выводы: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47757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-16076"/>
            <a:ext cx="6030416" cy="689419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i="1" dirty="0"/>
              <a:t>Ж</a:t>
            </a:r>
            <a:r>
              <a:rPr lang="ru-RU" b="1" i="1" dirty="0"/>
              <a:t>ёлтая карточка.</a:t>
            </a:r>
            <a:endParaRPr lang="ru-RU" b="1" dirty="0"/>
          </a:p>
          <a:p>
            <a:pPr>
              <a:lnSpc>
                <a:spcPct val="150000"/>
              </a:lnSpc>
            </a:pPr>
            <a:r>
              <a:rPr lang="ru-RU" u="sng" dirty="0"/>
              <a:t>Отгадайте тела по загадке, определите, из каких веществ они </a:t>
            </a:r>
            <a:r>
              <a:rPr lang="ru-RU" u="sng" dirty="0" smtClean="0"/>
              <a:t>состоят</a:t>
            </a:r>
          </a:p>
          <a:p>
            <a:r>
              <a:rPr lang="ru-RU" b="1" dirty="0" smtClean="0"/>
              <a:t>1.</a:t>
            </a:r>
            <a:r>
              <a:rPr lang="ru-RU" dirty="0" smtClean="0"/>
              <a:t>Ростом  </a:t>
            </a:r>
            <a:r>
              <a:rPr lang="ru-RU" dirty="0"/>
              <a:t>мал, да удал,</a:t>
            </a:r>
          </a:p>
          <a:p>
            <a:r>
              <a:rPr lang="ru-RU" dirty="0" smtClean="0"/>
              <a:t>   От </a:t>
            </a:r>
            <a:r>
              <a:rPr lang="ru-RU" dirty="0"/>
              <a:t>меня ускакал.</a:t>
            </a:r>
          </a:p>
          <a:p>
            <a:r>
              <a:rPr lang="ru-RU" dirty="0" smtClean="0"/>
              <a:t>   Хоть </a:t>
            </a:r>
            <a:r>
              <a:rPr lang="ru-RU" dirty="0"/>
              <a:t>надут он всегда – </a:t>
            </a:r>
          </a:p>
          <a:p>
            <a:r>
              <a:rPr lang="ru-RU" dirty="0" smtClean="0"/>
              <a:t>   С </a:t>
            </a:r>
            <a:r>
              <a:rPr lang="ru-RU" dirty="0"/>
              <a:t>ним не скучно никогда.  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Тело - </a:t>
            </a:r>
            <a:r>
              <a:rPr lang="ru-RU" dirty="0" smtClean="0"/>
              <a:t>_____________________________</a:t>
            </a:r>
            <a:endParaRPr lang="ru-RU" dirty="0"/>
          </a:p>
          <a:p>
            <a:pPr>
              <a:lnSpc>
                <a:spcPct val="150000"/>
              </a:lnSpc>
            </a:pPr>
            <a:r>
              <a:rPr lang="ru-RU" b="1" dirty="0" smtClean="0"/>
              <a:t>Вещество - </a:t>
            </a:r>
            <a:r>
              <a:rPr lang="ru-RU" dirty="0" smtClean="0"/>
              <a:t>_________________________</a:t>
            </a:r>
            <a:endParaRPr lang="ru-RU" dirty="0"/>
          </a:p>
          <a:p>
            <a:r>
              <a:rPr lang="ru-RU" b="1" dirty="0" smtClean="0"/>
              <a:t>2.</a:t>
            </a:r>
            <a:r>
              <a:rPr lang="ru-RU" dirty="0" smtClean="0"/>
              <a:t> Чёрный </a:t>
            </a:r>
            <a:r>
              <a:rPr lang="ru-RU" dirty="0"/>
              <a:t>Ивашка – </a:t>
            </a:r>
          </a:p>
          <a:p>
            <a:r>
              <a:rPr lang="ru-RU" dirty="0" smtClean="0"/>
              <a:t>    Деревянная </a:t>
            </a:r>
            <a:r>
              <a:rPr lang="ru-RU" dirty="0"/>
              <a:t>рубашка.</a:t>
            </a:r>
          </a:p>
          <a:p>
            <a:r>
              <a:rPr lang="ru-RU" dirty="0" smtClean="0"/>
              <a:t>    Где </a:t>
            </a:r>
            <a:r>
              <a:rPr lang="ru-RU" dirty="0"/>
              <a:t>носом поведёт,</a:t>
            </a:r>
          </a:p>
          <a:p>
            <a:r>
              <a:rPr lang="ru-RU" dirty="0" smtClean="0"/>
              <a:t>    Там </a:t>
            </a:r>
            <a:r>
              <a:rPr lang="ru-RU" dirty="0"/>
              <a:t>заметку кладёт. 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Тело -</a:t>
            </a:r>
            <a:r>
              <a:rPr lang="ru-RU" dirty="0" smtClean="0"/>
              <a:t> _____________________________</a:t>
            </a:r>
            <a:endParaRPr lang="ru-RU" dirty="0"/>
          </a:p>
          <a:p>
            <a:pPr>
              <a:lnSpc>
                <a:spcPct val="150000"/>
              </a:lnSpc>
            </a:pPr>
            <a:r>
              <a:rPr lang="ru-RU" b="1" dirty="0" smtClean="0"/>
              <a:t>Вещество</a:t>
            </a:r>
            <a:r>
              <a:rPr lang="ru-RU" b="1" dirty="0"/>
              <a:t> </a:t>
            </a:r>
            <a:r>
              <a:rPr lang="ru-RU" b="1" dirty="0" smtClean="0"/>
              <a:t>- </a:t>
            </a:r>
            <a:r>
              <a:rPr lang="ru-RU" dirty="0" smtClean="0"/>
              <a:t>________________________</a:t>
            </a:r>
            <a:endParaRPr lang="ru-RU" dirty="0"/>
          </a:p>
          <a:p>
            <a:r>
              <a:rPr lang="ru-RU" b="1" dirty="0" smtClean="0"/>
              <a:t>3. </a:t>
            </a:r>
            <a:r>
              <a:rPr lang="ru-RU" dirty="0" smtClean="0"/>
              <a:t>Не </a:t>
            </a:r>
            <a:r>
              <a:rPr lang="ru-RU" dirty="0"/>
              <a:t>лает, не кусает,</a:t>
            </a:r>
          </a:p>
          <a:p>
            <a:r>
              <a:rPr lang="ru-RU" dirty="0" smtClean="0"/>
              <a:t>    А </a:t>
            </a:r>
            <a:r>
              <a:rPr lang="ru-RU" dirty="0"/>
              <a:t>в дом не пускает. 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Тело -</a:t>
            </a:r>
            <a:r>
              <a:rPr lang="ru-RU" dirty="0" smtClean="0"/>
              <a:t> _____________________________</a:t>
            </a:r>
            <a:endParaRPr lang="ru-RU" dirty="0"/>
          </a:p>
          <a:p>
            <a:pPr>
              <a:lnSpc>
                <a:spcPct val="150000"/>
              </a:lnSpc>
            </a:pPr>
            <a:r>
              <a:rPr lang="ru-RU" b="1" dirty="0" smtClean="0"/>
              <a:t>Вещество -</a:t>
            </a:r>
            <a:r>
              <a:rPr lang="ru-RU" dirty="0" smtClean="0"/>
              <a:t> _________________________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547473"/>
            <a:ext cx="2157413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259632" y="4272620"/>
            <a:ext cx="1762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КАРАНДАШ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59632" y="2362807"/>
            <a:ext cx="7922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МЯЧ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70028" y="5661248"/>
            <a:ext cx="1124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ЗАМОК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00761" y="2732139"/>
            <a:ext cx="12698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РЕЗИНА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89971" y="4641952"/>
            <a:ext cx="18405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ДРЕВЕСИНА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900761" y="6026747"/>
            <a:ext cx="1337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ЖЕЛЕЗО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216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570482"/>
            <a:ext cx="2157413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548680"/>
            <a:ext cx="6480720" cy="3490186"/>
          </a:xfrm>
          <a:prstGeom prst="rect">
            <a:avLst/>
          </a:prstGeom>
          <a:solidFill>
            <a:srgbClr val="99FF99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i="1" dirty="0">
                <a:latin typeface="Times New Roman"/>
                <a:ea typeface="Calibri"/>
                <a:cs typeface="Times New Roman"/>
              </a:rPr>
              <a:t>Зелёная карточка.</a:t>
            </a:r>
            <a:endParaRPr lang="ru-RU" sz="3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latin typeface="Times New Roman"/>
                <a:ea typeface="Calibri"/>
                <a:cs typeface="Times New Roman"/>
              </a:rPr>
              <a:t>Подчеркни карандашом одной линией вещества, двумя линиями тела.</a:t>
            </a:r>
            <a:endParaRPr lang="ru-RU" sz="3200" b="1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latin typeface="Times New Roman"/>
                <a:ea typeface="Calibri"/>
                <a:cs typeface="Times New Roman"/>
              </a:rPr>
              <a:t>Труба, древесина, чашка, хлеб, диван, железо, мука.</a:t>
            </a:r>
            <a:endParaRPr lang="ru-RU" sz="3200" dirty="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11560" y="3356992"/>
            <a:ext cx="1008112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11560" y="3509392"/>
            <a:ext cx="1008112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772072" y="3356992"/>
            <a:ext cx="164780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11560" y="3861048"/>
            <a:ext cx="1008112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98961" y="4013488"/>
            <a:ext cx="1008112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772072" y="3846132"/>
            <a:ext cx="1152128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851920" y="3304318"/>
            <a:ext cx="1008112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851920" y="3484014"/>
            <a:ext cx="1008112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203848" y="3846132"/>
            <a:ext cx="850651" cy="14916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004048" y="3304318"/>
            <a:ext cx="72008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004048" y="3484014"/>
            <a:ext cx="72008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944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1340769"/>
            <a:ext cx="6192688" cy="496855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744079987"/>
              </p:ext>
            </p:extLst>
          </p:nvPr>
        </p:nvGraphicFramePr>
        <p:xfrm>
          <a:off x="467544" y="2898768"/>
          <a:ext cx="6123664" cy="2896680"/>
        </p:xfrm>
        <a:graphic>
          <a:graphicData uri="http://schemas.openxmlformats.org/drawingml/2006/table">
            <a:tbl>
              <a:tblPr firstRow="1" firstCol="1" bandRow="1"/>
              <a:tblGrid>
                <a:gridCol w="3061832"/>
                <a:gridCol w="3061832"/>
              </a:tblGrid>
              <a:tr h="4827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7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Стакан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Стекло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7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Ножницы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Железо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7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Мяч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Резина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7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Роса</a:t>
                      </a:r>
                      <a:endParaRPr lang="ru-RU" sz="2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Вода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7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Тарелка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Пластмасса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548384"/>
            <a:ext cx="2157413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467544" y="311749"/>
            <a:ext cx="6192688" cy="2616101"/>
          </a:xfrm>
          <a:prstGeom prst="rect">
            <a:avLst/>
          </a:prstGeom>
          <a:solidFill>
            <a:srgbClr val="FFCC99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Красная карточка: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Впишите в таблицу в верхней строке названия каждого столбца: тело и вещество.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31640" y="2911179"/>
            <a:ext cx="13244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n>
                  <a:solidFill>
                    <a:srgbClr val="000066"/>
                  </a:solidFill>
                </a:ln>
                <a:solidFill>
                  <a:srgbClr val="99FF99"/>
                </a:solidFill>
              </a:rPr>
              <a:t>ТЕЛО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851920" y="2911179"/>
            <a:ext cx="25843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>
                  <a:solidFill>
                    <a:srgbClr val="000066"/>
                  </a:solidFill>
                </a:ln>
                <a:solidFill>
                  <a:srgbClr val="99FF99"/>
                </a:solidFill>
              </a:rPr>
              <a:t>ВЕЩЕСТВО</a:t>
            </a:r>
            <a:endParaRPr lang="ru-RU" sz="2800" b="1" dirty="0">
              <a:ln>
                <a:solidFill>
                  <a:srgbClr val="000066"/>
                </a:solidFill>
              </a:ln>
              <a:solidFill>
                <a:srgbClr val="99FF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857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2277742"/>
            <a:ext cx="2232248" cy="4317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79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9" name="Picture 3" descr="C:\Users\Olga\Desktop\w256h2561386955379FAQ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620688"/>
            <a:ext cx="3251200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47664" y="1778883"/>
            <a:ext cx="7138239" cy="222618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МОЛОДЦЫ!!!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65103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413064"/>
            <a:ext cx="79208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0070C0"/>
                </a:solidFill>
                <a:latin typeface="Calibri"/>
              </a:rPr>
              <a:t>Разработал:</a:t>
            </a:r>
            <a:r>
              <a:rPr lang="ru-RU" sz="3200" dirty="0" smtClean="0">
                <a:solidFill>
                  <a:srgbClr val="0070C0"/>
                </a:solidFill>
                <a:latin typeface="Calibri"/>
              </a:rPr>
              <a:t> </a:t>
            </a:r>
            <a:r>
              <a:rPr lang="ru-RU" sz="3200" dirty="0">
                <a:solidFill>
                  <a:srgbClr val="0070C0"/>
                </a:solidFill>
                <a:latin typeface="Calibri"/>
              </a:rPr>
              <a:t>учитель начальных классов</a:t>
            </a:r>
          </a:p>
          <a:p>
            <a:pPr lvl="0" algn="ctr"/>
            <a:r>
              <a:rPr lang="ru-RU" sz="3200" dirty="0">
                <a:solidFill>
                  <a:srgbClr val="0070C0"/>
                </a:solidFill>
                <a:latin typeface="Calibri"/>
              </a:rPr>
              <a:t> Кузьмина Ольга Николаевна</a:t>
            </a:r>
          </a:p>
          <a:p>
            <a:pPr lvl="0" algn="ctr"/>
            <a:r>
              <a:rPr lang="ru-RU" sz="3200" dirty="0">
                <a:solidFill>
                  <a:srgbClr val="0070C0"/>
                </a:solidFill>
                <a:latin typeface="Calibri"/>
              </a:rPr>
              <a:t>МКОУ НОШ №13 </a:t>
            </a:r>
            <a:r>
              <a:rPr lang="ru-RU" sz="3200" dirty="0" err="1">
                <a:solidFill>
                  <a:srgbClr val="0070C0"/>
                </a:solidFill>
                <a:latin typeface="Calibri"/>
              </a:rPr>
              <a:t>п.Бобровский</a:t>
            </a:r>
            <a:r>
              <a:rPr lang="ru-RU" sz="3200" dirty="0">
                <a:solidFill>
                  <a:srgbClr val="0070C0"/>
                </a:solidFill>
                <a:latin typeface="Calibri"/>
              </a:rPr>
              <a:t>, </a:t>
            </a:r>
          </a:p>
          <a:p>
            <a:pPr lvl="0" algn="ctr"/>
            <a:r>
              <a:rPr lang="ru-RU" sz="3200" dirty="0" err="1">
                <a:solidFill>
                  <a:srgbClr val="0070C0"/>
                </a:solidFill>
                <a:latin typeface="Calibri"/>
              </a:rPr>
              <a:t>Сысертский</a:t>
            </a:r>
            <a:r>
              <a:rPr lang="ru-RU" sz="3200" dirty="0">
                <a:solidFill>
                  <a:srgbClr val="0070C0"/>
                </a:solidFill>
                <a:latin typeface="Calibri"/>
              </a:rPr>
              <a:t> </a:t>
            </a:r>
            <a:r>
              <a:rPr lang="ru-RU" sz="3200" dirty="0" smtClean="0">
                <a:solidFill>
                  <a:srgbClr val="0070C0"/>
                </a:solidFill>
                <a:latin typeface="Calibri"/>
              </a:rPr>
              <a:t>, </a:t>
            </a:r>
            <a:r>
              <a:rPr lang="ru-RU" sz="3200" dirty="0">
                <a:solidFill>
                  <a:srgbClr val="0070C0"/>
                </a:solidFill>
                <a:latin typeface="Calibri"/>
              </a:rPr>
              <a:t>Свердловская область.</a:t>
            </a:r>
            <a:endParaRPr lang="ru-RU" sz="3200" dirty="0">
              <a:solidFill>
                <a:srgbClr val="0070C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717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92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85492" y="696002"/>
            <a:ext cx="503150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Тема урока: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916832"/>
            <a:ext cx="7920880" cy="187220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>
                  <a:solidFill>
                    <a:srgbClr val="00B0F0"/>
                  </a:solidFill>
                </a:ln>
                <a:solidFill>
                  <a:srgbClr val="D6009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«Тела и вещества»</a:t>
            </a:r>
            <a:endParaRPr lang="ru-RU" sz="5400" b="1" cap="none" spc="50" dirty="0">
              <a:ln w="11430">
                <a:solidFill>
                  <a:srgbClr val="00B0F0"/>
                </a:solidFill>
              </a:ln>
              <a:solidFill>
                <a:srgbClr val="D60093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C:\Users\Olga\Desktop\znayka_0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73016"/>
            <a:ext cx="3168352" cy="3168352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406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908720"/>
            <a:ext cx="63367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Должны узнать:</a:t>
            </a:r>
          </a:p>
          <a:p>
            <a:pPr marL="342900" indent="-342900">
              <a:buAutoNum type="arabicPeriod"/>
            </a:pPr>
            <a:r>
              <a:rPr lang="ru-RU" sz="4000" b="1" dirty="0" smtClean="0">
                <a:solidFill>
                  <a:srgbClr val="002060"/>
                </a:solidFill>
              </a:rPr>
              <a:t>Что </a:t>
            </a:r>
            <a:r>
              <a:rPr lang="ru-RU" sz="4000" b="1" dirty="0">
                <a:solidFill>
                  <a:srgbClr val="002060"/>
                </a:solidFill>
              </a:rPr>
              <a:t>такое тело. </a:t>
            </a:r>
            <a:endParaRPr lang="ru-RU" sz="4000" b="1" dirty="0" smtClean="0">
              <a:solidFill>
                <a:srgbClr val="002060"/>
              </a:solidFill>
            </a:endParaRPr>
          </a:p>
          <a:p>
            <a:pPr marL="342900" indent="-342900">
              <a:buAutoNum type="arabicPeriod"/>
            </a:pPr>
            <a:r>
              <a:rPr lang="ru-RU" sz="4000" b="1" dirty="0" smtClean="0">
                <a:solidFill>
                  <a:srgbClr val="002060"/>
                </a:solidFill>
              </a:rPr>
              <a:t>Какие </a:t>
            </a:r>
            <a:r>
              <a:rPr lang="ru-RU" sz="4000" b="1" dirty="0">
                <a:solidFill>
                  <a:srgbClr val="002060"/>
                </a:solidFill>
              </a:rPr>
              <a:t>бывают тела. </a:t>
            </a:r>
            <a:endParaRPr lang="ru-RU" sz="4000" b="1" dirty="0" smtClean="0">
              <a:solidFill>
                <a:srgbClr val="002060"/>
              </a:solidFill>
            </a:endParaRPr>
          </a:p>
          <a:p>
            <a:pPr marL="342900" indent="-342900">
              <a:buAutoNum type="arabicPeriod"/>
            </a:pPr>
            <a:r>
              <a:rPr lang="ru-RU" sz="4000" b="1" dirty="0" smtClean="0">
                <a:solidFill>
                  <a:srgbClr val="002060"/>
                </a:solidFill>
              </a:rPr>
              <a:t>Что </a:t>
            </a:r>
            <a:r>
              <a:rPr lang="ru-RU" sz="4000" b="1" dirty="0">
                <a:solidFill>
                  <a:srgbClr val="002060"/>
                </a:solidFill>
              </a:rPr>
              <a:t>такое вещество</a:t>
            </a:r>
          </a:p>
        </p:txBody>
      </p:sp>
      <p:pic>
        <p:nvPicPr>
          <p:cNvPr id="3074" name="Picture 2" descr="C:\Users\Olga\Desktop\69724567_0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916832"/>
            <a:ext cx="1872208" cy="4707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869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140968"/>
            <a:ext cx="2189547" cy="1647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281516"/>
            <a:ext cx="2664296" cy="1998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4653136"/>
            <a:ext cx="1296144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2418373"/>
            <a:ext cx="2497460" cy="1873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8256" y="4618858"/>
            <a:ext cx="2808312" cy="2106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765423"/>
            <a:ext cx="2302451" cy="2375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653136"/>
            <a:ext cx="1978200" cy="19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9595" y="2334504"/>
            <a:ext cx="2931102" cy="1887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3" y="2970199"/>
            <a:ext cx="344838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ПРИРОДА</a:t>
            </a:r>
            <a:endParaRPr lang="ru-RU" sz="4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967542" y="2970199"/>
            <a:ext cx="345639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ИЗДЕЛИЯ</a:t>
            </a:r>
            <a:endParaRPr lang="ru-RU" sz="4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4060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09991E-6 L 0.01302 -0.3142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2" y="-157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1 0.10453 L 0.11823 -0.6399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3" y="-372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56059E-6 L -0.37153 -0.3612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76" y="-180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77613E-6 L -0.62708 -0.630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54" y="-315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16559E-6 L 0.16545 -0.0786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4" y="-39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93247E-6 L -0.09393 -0.2717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05" y="-135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14431E-6 L 0.39583 -0.5950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92" y="-29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36912"/>
            <a:ext cx="2880320" cy="422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Выноска-облако 5"/>
          <p:cNvSpPr/>
          <p:nvPr/>
        </p:nvSpPr>
        <p:spPr>
          <a:xfrm>
            <a:off x="1259632" y="188640"/>
            <a:ext cx="7344816" cy="3240360"/>
          </a:xfrm>
          <a:prstGeom prst="cloudCallout">
            <a:avLst>
              <a:gd name="adj1" fmla="val -37534"/>
              <a:gd name="adj2" fmla="val 62059"/>
            </a:avLst>
          </a:prstGeom>
          <a:solidFill>
            <a:srgbClr val="CCFF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32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764704"/>
            <a:ext cx="6840760" cy="1919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Ребята, все объекты, которые нас </a:t>
            </a:r>
            <a:r>
              <a:rPr lang="ru-RU" sz="3200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окружают,</a:t>
            </a:r>
            <a:r>
              <a:rPr lang="ru-RU" sz="32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3200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в науке</a:t>
            </a:r>
            <a:r>
              <a:rPr lang="ru-RU" sz="32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3200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называются</a:t>
            </a:r>
            <a:r>
              <a:rPr lang="ru-RU" sz="32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3200" b="1" dirty="0" smtClean="0">
              <a:solidFill>
                <a:srgbClr val="333333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телами</a:t>
            </a:r>
            <a:r>
              <a:rPr lang="ru-RU" sz="32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. </a:t>
            </a:r>
            <a:endParaRPr lang="ru-RU" sz="3200" b="1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2771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140968"/>
            <a:ext cx="2189547" cy="1647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281516"/>
            <a:ext cx="2664296" cy="1998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4653136"/>
            <a:ext cx="1296144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2418373"/>
            <a:ext cx="2497460" cy="1873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8256" y="4618858"/>
            <a:ext cx="2808312" cy="2106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765423"/>
            <a:ext cx="2302451" cy="2375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653136"/>
            <a:ext cx="1978200" cy="19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9595" y="2334504"/>
            <a:ext cx="2931102" cy="1887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605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260648"/>
            <a:ext cx="23551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ТЕЛА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2339752" y="1183978"/>
            <a:ext cx="864096" cy="8048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260158" y="1199551"/>
            <a:ext cx="896018" cy="78928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107504" y="2132856"/>
            <a:ext cx="4164923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solidFill>
                  <a:srgbClr val="000066"/>
                </a:solidFill>
              </a:rPr>
              <a:t>ТЕЛА ПРИРОДЫ</a:t>
            </a:r>
          </a:p>
          <a:p>
            <a:pPr algn="ctr"/>
            <a:r>
              <a:rPr lang="ru-RU" sz="3200" b="1" spc="50" dirty="0" smtClean="0">
                <a:ln w="11430"/>
                <a:solidFill>
                  <a:srgbClr val="000066"/>
                </a:solidFill>
              </a:rPr>
              <a:t>(естественные)</a:t>
            </a:r>
            <a:endParaRPr lang="ru-RU" sz="3200" b="1" cap="none" spc="50" dirty="0">
              <a:ln w="11430"/>
              <a:solidFill>
                <a:srgbClr val="000066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689022" y="2132856"/>
            <a:ext cx="3930884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000066"/>
                </a:solidFill>
              </a:rPr>
              <a:t>ИЗДЕЛИЯ</a:t>
            </a:r>
          </a:p>
          <a:p>
            <a:pPr algn="ctr"/>
            <a:r>
              <a:rPr lang="ru-RU" sz="3200" b="1" spc="50" dirty="0" smtClean="0">
                <a:ln w="11430"/>
                <a:solidFill>
                  <a:srgbClr val="000066"/>
                </a:solidFill>
              </a:rPr>
              <a:t>(искусственные)</a:t>
            </a:r>
            <a:endParaRPr lang="ru-RU" sz="3200" b="1" cap="none" spc="50" dirty="0">
              <a:ln w="11430"/>
              <a:solidFill>
                <a:srgbClr val="000066"/>
              </a:solidFill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flipH="1">
            <a:off x="683568" y="3210074"/>
            <a:ext cx="864096" cy="8048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627784" y="3210074"/>
            <a:ext cx="864096" cy="8048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2518144" y="4169830"/>
            <a:ext cx="282481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000066"/>
                </a:solidFill>
              </a:rPr>
              <a:t>НЕ</a:t>
            </a:r>
            <a:r>
              <a:rPr lang="ru-RU" sz="3200" b="1" cap="none" spc="50" dirty="0" smtClean="0">
                <a:ln w="11430"/>
                <a:solidFill>
                  <a:srgbClr val="000066"/>
                </a:solidFill>
              </a:rPr>
              <a:t>ЖИВЫЕ</a:t>
            </a:r>
            <a:endParaRPr lang="ru-RU" sz="3200" b="1" cap="none" spc="50" dirty="0">
              <a:ln w="11430"/>
              <a:solidFill>
                <a:srgbClr val="000066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05724" y="4167336"/>
            <a:ext cx="214353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solidFill>
                  <a:srgbClr val="000066"/>
                </a:solidFill>
              </a:rPr>
              <a:t>ЖИВЫЕ</a:t>
            </a:r>
            <a:endParaRPr lang="ru-RU" sz="3200" b="1" cap="none" spc="50" dirty="0">
              <a:ln w="11430"/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78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16" grpId="0"/>
      <p:bldP spid="27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Olga\Desktop\1_znaika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420888"/>
            <a:ext cx="2162175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27584" y="620688"/>
            <a:ext cx="6355266" cy="755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4000" b="1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Правила работы в группе:</a:t>
            </a:r>
            <a:endParaRPr lang="ru-RU" sz="4000" b="1" dirty="0">
              <a:solidFill>
                <a:srgbClr val="00B05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1407270"/>
            <a:ext cx="69847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Wingdings" pitchFamily="2" charset="2"/>
              <a:buChar char="ü"/>
            </a:pPr>
            <a:r>
              <a:rPr lang="ru-RU" sz="28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Обращение с товарищами – «вежливость».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ru-RU" sz="28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Мнение других – «учись слушать, доказывать свою точку зрения».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ru-RU" sz="28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Разговор – «говори в полголоса, в других группах тоже работают».</a:t>
            </a:r>
          </a:p>
        </p:txBody>
      </p:sp>
    </p:spTree>
    <p:extLst>
      <p:ext uri="{BB962C8B-B14F-4D97-AF65-F5344CB8AC3E}">
        <p14:creationId xmlns:p14="http://schemas.microsoft.com/office/powerpoint/2010/main" val="167246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>
            <a:alpha val="6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85800280"/>
              </p:ext>
            </p:extLst>
          </p:nvPr>
        </p:nvGraphicFramePr>
        <p:xfrm>
          <a:off x="323528" y="1923553"/>
          <a:ext cx="6977380" cy="2952327"/>
        </p:xfrm>
        <a:graphic>
          <a:graphicData uri="http://schemas.openxmlformats.org/drawingml/2006/table">
            <a:tbl>
              <a:tblPr firstRow="1" firstCol="1" bandRow="1"/>
              <a:tblGrid>
                <a:gridCol w="3488690"/>
                <a:gridCol w="3488690"/>
              </a:tblGrid>
              <a:tr h="9841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2400" b="1" dirty="0">
                          <a:solidFill>
                            <a:srgbClr val="66006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Название тела</a:t>
                      </a:r>
                      <a:endParaRPr lang="ru-RU" sz="2400" dirty="0">
                        <a:solidFill>
                          <a:srgbClr val="660066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2400" b="1" dirty="0">
                          <a:solidFill>
                            <a:srgbClr val="66006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Вещество, из которого состоит тело</a:t>
                      </a:r>
                      <a:endParaRPr lang="ru-RU" sz="2400" dirty="0">
                        <a:solidFill>
                          <a:srgbClr val="660066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41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600" b="1" dirty="0">
                          <a:solidFill>
                            <a:srgbClr val="66006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solidFill>
                          <a:srgbClr val="660066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600" dirty="0">
                          <a:solidFill>
                            <a:srgbClr val="660066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solidFill>
                          <a:srgbClr val="660066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41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72978" y="5157192"/>
            <a:ext cx="7128792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2400" b="1" dirty="0">
                <a:solidFill>
                  <a:srgbClr val="660066"/>
                </a:solidFill>
                <a:latin typeface="Times New Roman"/>
                <a:ea typeface="Times New Roman"/>
                <a:cs typeface="Times New Roman"/>
              </a:rPr>
              <a:t>Вывод:</a:t>
            </a:r>
            <a:r>
              <a:rPr lang="ru-RU" sz="2400" dirty="0">
                <a:solidFill>
                  <a:srgbClr val="660066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400" dirty="0" smtClean="0">
                <a:solidFill>
                  <a:srgbClr val="660066"/>
                </a:solidFill>
                <a:latin typeface="Times New Roman"/>
                <a:ea typeface="Times New Roman"/>
                <a:cs typeface="Times New Roman"/>
              </a:rPr>
              <a:t>___________________________________________________________________________________</a:t>
            </a:r>
            <a:endParaRPr lang="ru-RU" sz="2400" dirty="0">
              <a:solidFill>
                <a:srgbClr val="660066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9698" y="404664"/>
            <a:ext cx="7834831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2400" b="1" dirty="0">
                <a:solidFill>
                  <a:srgbClr val="000066"/>
                </a:solidFill>
                <a:latin typeface="Times New Roman"/>
                <a:ea typeface="Times New Roman"/>
                <a:cs typeface="Times New Roman"/>
              </a:rPr>
              <a:t>Назовите тела, которые лежат у вас на столе.  Исследуйте их. Свои </a:t>
            </a:r>
            <a:r>
              <a:rPr lang="ru-RU" sz="2400" b="1" dirty="0" smtClean="0">
                <a:solidFill>
                  <a:srgbClr val="000066"/>
                </a:solidFill>
                <a:latin typeface="Times New Roman"/>
                <a:ea typeface="Times New Roman"/>
                <a:cs typeface="Times New Roman"/>
              </a:rPr>
              <a:t>результаты исследования </a:t>
            </a:r>
            <a:r>
              <a:rPr lang="ru-RU" sz="2400" b="1" dirty="0">
                <a:solidFill>
                  <a:srgbClr val="000066"/>
                </a:solidFill>
                <a:latin typeface="Times New Roman"/>
                <a:ea typeface="Times New Roman"/>
                <a:cs typeface="Times New Roman"/>
              </a:rPr>
              <a:t>внесите в таблицу. Сделайте вывод.</a:t>
            </a:r>
            <a:endParaRPr lang="ru-RU" sz="2400" b="1" dirty="0">
              <a:solidFill>
                <a:srgbClr val="000066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6587" y="2348880"/>
            <a:ext cx="2157413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664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168</TotalTime>
  <Words>318</Words>
  <Application>Microsoft Office PowerPoint</Application>
  <PresentationFormat>Экран (4:3)</PresentationFormat>
  <Paragraphs>85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Эркер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Olga</dc:creator>
  <cp:lastModifiedBy>Olga</cp:lastModifiedBy>
  <cp:revision>16</cp:revision>
  <dcterms:created xsi:type="dcterms:W3CDTF">2014-12-14T16:05:56Z</dcterms:created>
  <dcterms:modified xsi:type="dcterms:W3CDTF">2015-03-25T14:14:14Z</dcterms:modified>
</cp:coreProperties>
</file>