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1" r:id="rId2"/>
  </p:sldMasterIdLst>
  <p:notesMasterIdLst>
    <p:notesMasterId r:id="rId17"/>
  </p:notesMasterIdLst>
  <p:sldIdLst>
    <p:sldId id="443" r:id="rId3"/>
    <p:sldId id="468" r:id="rId4"/>
    <p:sldId id="470" r:id="rId5"/>
    <p:sldId id="474" r:id="rId6"/>
    <p:sldId id="469" r:id="rId7"/>
    <p:sldId id="475" r:id="rId8"/>
    <p:sldId id="476" r:id="rId9"/>
    <p:sldId id="477" r:id="rId10"/>
    <p:sldId id="471" r:id="rId11"/>
    <p:sldId id="473" r:id="rId12"/>
    <p:sldId id="472" r:id="rId13"/>
    <p:sldId id="439" r:id="rId14"/>
    <p:sldId id="461" r:id="rId15"/>
    <p:sldId id="462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46D0"/>
    <a:srgbClr val="3636A8"/>
    <a:srgbClr val="FF0000"/>
    <a:srgbClr val="ECF5FA"/>
    <a:srgbClr val="006600"/>
    <a:srgbClr val="66FFFF"/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173" autoAdjust="0"/>
    <p:restoredTop sz="94595" autoAdjust="0"/>
  </p:normalViewPr>
  <p:slideViewPr>
    <p:cSldViewPr>
      <p:cViewPr varScale="1">
        <p:scale>
          <a:sx n="44" d="100"/>
          <a:sy n="44" d="100"/>
        </p:scale>
        <p:origin x="-1171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E22A7-B229-4F8E-9B21-3B6D82FE8EEA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C13A0D-6328-4883-A767-33D382F2DE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6935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>
            <a:lumMod val="20000"/>
            <a:lumOff val="80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5" name="Picture 7" descr="подложка_фон чистый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84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>
            <a:lumMod val="20000"/>
            <a:lumOff val="80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5" name="Picture 7" descr="фон_чистый совсем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274638"/>
            <a:ext cx="6686568" cy="1143000"/>
          </a:xfrm>
        </p:spPr>
        <p:txBody>
          <a:bodyPr/>
          <a:lstStyle/>
          <a:p>
            <a:pPr indent="342900"/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Сысертская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районная организация Профессионального  союза  работников народного образования и науки Российской Федерации</a:t>
            </a:r>
            <a:endParaRPr lang="ru-RU" sz="2400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060848"/>
            <a:ext cx="8507288" cy="4065315"/>
          </a:xfrm>
        </p:spPr>
        <p:txBody>
          <a:bodyPr/>
          <a:lstStyle/>
          <a:p>
            <a:pPr indent="342900" algn="ctr">
              <a:buNone/>
            </a:pPr>
            <a:r>
              <a:rPr lang="ru-RU" b="1" i="1" dirty="0">
                <a:solidFill>
                  <a:schemeClr val="accent2"/>
                </a:solidFill>
              </a:rPr>
              <a:t>«Для чего нужен </a:t>
            </a:r>
            <a:r>
              <a:rPr lang="ru-RU" b="1" i="1" dirty="0" smtClean="0">
                <a:solidFill>
                  <a:schemeClr val="accent2"/>
                </a:solidFill>
              </a:rPr>
              <a:t>Профсоюз</a:t>
            </a:r>
            <a:r>
              <a:rPr lang="en-US" b="1" i="1" dirty="0">
                <a:solidFill>
                  <a:schemeClr val="accent2"/>
                </a:solidFill>
              </a:rPr>
              <a:t> </a:t>
            </a:r>
            <a:r>
              <a:rPr lang="ru-RU" b="1" i="1" dirty="0" smtClean="0">
                <a:solidFill>
                  <a:schemeClr val="accent2"/>
                </a:solidFill>
              </a:rPr>
              <a:t>сегодня?»</a:t>
            </a:r>
            <a:endParaRPr lang="ru-RU" b="1" i="1" dirty="0">
              <a:solidFill>
                <a:schemeClr val="accent2"/>
              </a:solidFill>
            </a:endParaRPr>
          </a:p>
          <a:p>
            <a:pPr indent="342900" algn="ctr">
              <a:buNone/>
            </a:pPr>
            <a:endParaRPr lang="ru-RU" sz="2400" b="1" dirty="0" smtClean="0">
              <a:solidFill>
                <a:schemeClr val="accent2"/>
              </a:solidFill>
            </a:endParaRPr>
          </a:p>
          <a:p>
            <a:pPr indent="342900" algn="ctr">
              <a:buNone/>
            </a:pPr>
            <a:endParaRPr lang="en-US" sz="2800" b="1" dirty="0">
              <a:solidFill>
                <a:schemeClr val="accent2"/>
              </a:solidFill>
            </a:endParaRPr>
          </a:p>
          <a:p>
            <a:pPr indent="342900">
              <a:buNone/>
            </a:pPr>
            <a:r>
              <a:rPr lang="en-US" sz="2800" b="1" dirty="0" smtClean="0">
                <a:solidFill>
                  <a:schemeClr val="accent2"/>
                </a:solidFill>
              </a:rPr>
              <a:t>                            </a:t>
            </a:r>
            <a:endParaRPr lang="ru-RU" sz="2000" dirty="0" smtClean="0">
              <a:solidFill>
                <a:schemeClr val="accent2"/>
              </a:solidFill>
            </a:endParaRPr>
          </a:p>
          <a:p>
            <a:pPr indent="342900" algn="just"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 </a:t>
            </a:r>
            <a:endParaRPr lang="ru-RU" sz="2800" b="1" dirty="0" smtClean="0">
              <a:solidFill>
                <a:srgbClr val="0000FF"/>
              </a:solidFill>
              <a:latin typeface="Times New Roman" pitchFamily="18" charset="0"/>
              <a:ea typeface="Calibri" pitchFamily="34" charset="0"/>
              <a:cs typeface="Calibri" pitchFamily="34" charset="0"/>
            </a:endParaRPr>
          </a:p>
          <a:p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357938"/>
            <a:ext cx="4066637" cy="2637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74638"/>
            <a:ext cx="7043758" cy="1511288"/>
          </a:xfrm>
        </p:spPr>
        <p:txBody>
          <a:bodyPr/>
          <a:lstStyle/>
          <a:p>
            <a:pPr indent="342900"/>
            <a:r>
              <a:rPr lang="ru-RU" sz="2800" b="1" i="1" dirty="0" smtClean="0">
                <a:solidFill>
                  <a:srgbClr val="FF0000"/>
                </a:solidFill>
              </a:rPr>
              <a:t>Оплата труда, </a:t>
            </a:r>
            <a:br>
              <a:rPr lang="ru-RU" sz="2800" b="1" i="1" dirty="0" smtClean="0">
                <a:solidFill>
                  <a:srgbClr val="FF0000"/>
                </a:solidFill>
              </a:rPr>
            </a:br>
            <a:r>
              <a:rPr lang="ru-RU" sz="2800" b="1" i="1" dirty="0" smtClean="0">
                <a:solidFill>
                  <a:srgbClr val="FF0000"/>
                </a:solidFill>
              </a:rPr>
              <a:t>выплата вознаграждения за классное руководство</a:t>
            </a:r>
            <a:endParaRPr lang="ru-RU" sz="2800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/>
          <a:lstStyle/>
          <a:p>
            <a:pPr indent="342900" algn="just">
              <a:buNone/>
            </a:pPr>
            <a:r>
              <a:rPr lang="ru-RU" sz="2800" b="1" dirty="0" smtClean="0">
                <a:solidFill>
                  <a:schemeClr val="accent6"/>
                </a:solidFill>
              </a:rPr>
              <a:t>В течение лета Профсоюзу удалось оказать помощь в решении вопроса выплаты отпускных начисленных с суммы выплаченного вознаграждения за классное руководство.  </a:t>
            </a:r>
          </a:p>
          <a:p>
            <a:pPr indent="342900" algn="just">
              <a:buNone/>
            </a:pPr>
            <a:r>
              <a:rPr lang="ru-RU" sz="2800" b="1" dirty="0" smtClean="0">
                <a:solidFill>
                  <a:schemeClr val="accent6"/>
                </a:solidFill>
              </a:rPr>
              <a:t>(письмо Министерства финансов РФ)</a:t>
            </a:r>
            <a:r>
              <a:rPr lang="ru-RU" sz="2800" b="1" dirty="0" smtClean="0">
                <a:solidFill>
                  <a:schemeClr val="accent6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 </a:t>
            </a:r>
            <a:endParaRPr lang="ru-RU" sz="2800" b="1" dirty="0" smtClean="0">
              <a:solidFill>
                <a:schemeClr val="accent6"/>
              </a:solidFill>
            </a:endParaRPr>
          </a:p>
          <a:p>
            <a:pPr>
              <a:buNone/>
            </a:pPr>
            <a:r>
              <a:rPr lang="ru-RU" sz="2800" b="1" dirty="0" smtClean="0">
                <a:solidFill>
                  <a:schemeClr val="accent6"/>
                </a:solidFill>
              </a:rPr>
              <a:t>     </a:t>
            </a:r>
            <a:endParaRPr lang="ru-RU" dirty="0">
              <a:solidFill>
                <a:schemeClr val="accent6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738687"/>
            <a:ext cx="2542803" cy="1905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223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 dirty="0" smtClean="0">
                <a:solidFill>
                  <a:srgbClr val="FF0000"/>
                </a:solidFill>
              </a:rPr>
              <a:t>Российская общественная инициатива(РОИ)</a:t>
            </a:r>
            <a:endParaRPr lang="ru-RU" sz="3200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  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ru-RU" dirty="0" smtClean="0">
                <a:solidFill>
                  <a:srgbClr val="2646D0"/>
                </a:solidFill>
              </a:rPr>
              <a:t>Инициатива областной организации Профсоюза по </a:t>
            </a:r>
            <a:r>
              <a:rPr lang="ru-RU" dirty="0">
                <a:solidFill>
                  <a:srgbClr val="2646D0"/>
                </a:solidFill>
              </a:rPr>
              <a:t>установлению минимального размера </a:t>
            </a:r>
            <a:r>
              <a:rPr lang="ru-RU" dirty="0" smtClean="0">
                <a:solidFill>
                  <a:srgbClr val="2646D0"/>
                </a:solidFill>
              </a:rPr>
              <a:t>оклада, ставки заработной платы </a:t>
            </a:r>
            <a:r>
              <a:rPr lang="ru-RU" dirty="0">
                <a:solidFill>
                  <a:srgbClr val="2646D0"/>
                </a:solidFill>
              </a:rPr>
              <a:t>педагогического </a:t>
            </a:r>
            <a:r>
              <a:rPr lang="ru-RU" dirty="0" smtClean="0">
                <a:solidFill>
                  <a:srgbClr val="2646D0"/>
                </a:solidFill>
              </a:rPr>
              <a:t>работника.</a:t>
            </a:r>
            <a:endParaRPr lang="ru-RU" dirty="0">
              <a:solidFill>
                <a:srgbClr val="2646D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2646D0"/>
                </a:solidFill>
              </a:rPr>
              <a:t>      18 часов = целевой показатель!</a:t>
            </a:r>
            <a:endParaRPr lang="ru-RU" dirty="0">
              <a:solidFill>
                <a:srgbClr val="2646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248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6900882" cy="1143000"/>
          </a:xfrm>
        </p:spPr>
        <p:txBody>
          <a:bodyPr/>
          <a:lstStyle/>
          <a:p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Организация работы по охране труда</a:t>
            </a:r>
            <a:endParaRPr lang="ru-RU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340768"/>
            <a:ext cx="8143932" cy="4785395"/>
          </a:xfrm>
        </p:spPr>
        <p:txBody>
          <a:bodyPr/>
          <a:lstStyle/>
          <a:p>
            <a:pPr marL="457200" indent="-457200">
              <a:buNone/>
            </a:pPr>
            <a:r>
              <a:rPr lang="ru-RU" sz="2400" b="1" dirty="0" smtClean="0">
                <a:solidFill>
                  <a:srgbClr val="2646D0"/>
                </a:solidFill>
                <a:latin typeface="Arial Narrow" panose="020B0606020202030204" pitchFamily="34" charset="0"/>
                <a:cs typeface="Times New Roman" pitchFamily="18" charset="0"/>
              </a:rPr>
              <a:t>		  </a:t>
            </a:r>
            <a:r>
              <a:rPr lang="ru-RU" sz="2400" b="1" dirty="0" smtClean="0">
                <a:solidFill>
                  <a:srgbClr val="FF0000"/>
                </a:solidFill>
                <a:latin typeface="Arial Narrow" panose="020B0606020202030204" pitchFamily="34" charset="0"/>
                <a:cs typeface="Times New Roman" pitchFamily="18" charset="0"/>
              </a:rPr>
              <a:t>Разработка ЛНА по охране труда</a:t>
            </a:r>
            <a:endParaRPr lang="en-US" sz="2400" b="1" dirty="0" smtClean="0">
              <a:solidFill>
                <a:srgbClr val="FF0000"/>
              </a:solidFill>
              <a:latin typeface="Arial Narrow" panose="020B0606020202030204" pitchFamily="34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en-US" sz="2400" b="1" dirty="0">
                <a:solidFill>
                  <a:srgbClr val="2646D0"/>
                </a:solidFill>
                <a:latin typeface="Arial Narrow" panose="020B0606020202030204" pitchFamily="34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2646D0"/>
                </a:solidFill>
                <a:latin typeface="Arial Narrow" panose="020B0606020202030204" pitchFamily="34" charset="0"/>
                <a:cs typeface="Times New Roman" pitchFamily="18" charset="0"/>
              </a:rPr>
              <a:t>    </a:t>
            </a:r>
            <a:r>
              <a:rPr lang="ru-RU" sz="2400" b="1" dirty="0" smtClean="0">
                <a:solidFill>
                  <a:srgbClr val="2646D0"/>
                </a:solidFill>
                <a:latin typeface="Arial Narrow" panose="020B0606020202030204" pitchFamily="34" charset="0"/>
                <a:cs typeface="Times New Roman" pitchFamily="18" charset="0"/>
              </a:rPr>
              <a:t>1.Разработано Положение</a:t>
            </a:r>
            <a:r>
              <a:rPr lang="en-US" sz="2400" b="1" dirty="0" smtClean="0">
                <a:solidFill>
                  <a:srgbClr val="2646D0"/>
                </a:solidFill>
                <a:latin typeface="Arial Narrow" panose="020B0606020202030204" pitchFamily="34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2646D0"/>
                </a:solidFill>
                <a:latin typeface="Arial Narrow" panose="020B0606020202030204" pitchFamily="34" charset="0"/>
                <a:cs typeface="Times New Roman" pitchFamily="18" charset="0"/>
              </a:rPr>
              <a:t>по </a:t>
            </a:r>
            <a:endParaRPr lang="ru-RU" sz="2400" b="1" dirty="0" smtClean="0">
              <a:solidFill>
                <a:srgbClr val="2646D0"/>
              </a:solidFill>
              <a:latin typeface="Arial Narrow" panose="020B0606020202030204" pitchFamily="34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ru-RU" sz="2400" b="1" dirty="0" smtClean="0">
                <a:solidFill>
                  <a:srgbClr val="2646D0"/>
                </a:solidFill>
                <a:latin typeface="Arial Narrow" panose="020B0606020202030204" pitchFamily="34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2646D0"/>
                </a:solidFill>
                <a:latin typeface="Arial Narrow" panose="020B0606020202030204" pitchFamily="34" charset="0"/>
                <a:cs typeface="Times New Roman" pitchFamily="18" charset="0"/>
              </a:rPr>
              <a:t>  </a:t>
            </a:r>
            <a:r>
              <a:rPr lang="ru-RU" sz="2400" b="1" dirty="0" smtClean="0">
                <a:solidFill>
                  <a:srgbClr val="2646D0"/>
                </a:solidFill>
                <a:latin typeface="Arial Narrow" panose="020B0606020202030204" pitchFamily="34" charset="0"/>
                <a:cs typeface="Times New Roman" pitchFamily="18" charset="0"/>
              </a:rPr>
              <a:t>управлению профессиональными </a:t>
            </a:r>
            <a:r>
              <a:rPr lang="en-US" sz="2400" b="1" dirty="0" smtClean="0">
                <a:solidFill>
                  <a:srgbClr val="2646D0"/>
                </a:solidFill>
                <a:latin typeface="Arial Narrow" panose="020B0606020202030204" pitchFamily="34" charset="0"/>
                <a:cs typeface="Times New Roman" pitchFamily="18" charset="0"/>
              </a:rPr>
              <a:t> </a:t>
            </a:r>
            <a:endParaRPr lang="ru-RU" sz="2400" b="1" dirty="0" smtClean="0">
              <a:solidFill>
                <a:srgbClr val="2646D0"/>
              </a:solidFill>
              <a:latin typeface="Arial Narrow" panose="020B0606020202030204" pitchFamily="34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en-US" sz="2400" b="1" dirty="0" smtClean="0">
                <a:solidFill>
                  <a:srgbClr val="2646D0"/>
                </a:solidFill>
                <a:latin typeface="Arial Narrow" panose="020B0606020202030204" pitchFamily="34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2646D0"/>
                </a:solidFill>
                <a:latin typeface="Arial Narrow" panose="020B0606020202030204" pitchFamily="34" charset="0"/>
                <a:cs typeface="Times New Roman" pitchFamily="18" charset="0"/>
              </a:rPr>
              <a:t>рисками</a:t>
            </a:r>
            <a:r>
              <a:rPr lang="ru-RU" sz="2400" b="1" dirty="0" smtClean="0">
                <a:solidFill>
                  <a:srgbClr val="2646D0"/>
                </a:solidFill>
                <a:latin typeface="Arial Narrow" panose="020B0606020202030204" pitchFamily="34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2646D0"/>
                </a:solidFill>
                <a:latin typeface="Arial Narrow" panose="020B0606020202030204" pitchFamily="34" charset="0"/>
                <a:cs typeface="Times New Roman" pitchFamily="18" charset="0"/>
              </a:rPr>
              <a:t>в </a:t>
            </a:r>
            <a:r>
              <a:rPr lang="ru-RU" sz="2400" b="1" dirty="0" smtClean="0">
                <a:solidFill>
                  <a:srgbClr val="2646D0"/>
                </a:solidFill>
                <a:latin typeface="Arial Narrow" panose="020B0606020202030204" pitchFamily="34" charset="0"/>
                <a:cs typeface="Times New Roman" pitchFamily="18" charset="0"/>
              </a:rPr>
              <a:t>образовательной организации.</a:t>
            </a:r>
          </a:p>
          <a:p>
            <a:pPr marL="457200" indent="-457200">
              <a:buNone/>
            </a:pPr>
            <a:r>
              <a:rPr lang="ru-RU" sz="2400" b="1" dirty="0" smtClean="0">
                <a:solidFill>
                  <a:srgbClr val="2646D0"/>
                </a:solidFill>
                <a:latin typeface="Arial Narrow" panose="020B0606020202030204" pitchFamily="34" charset="0"/>
                <a:cs typeface="Times New Roman" pitchFamily="18" charset="0"/>
              </a:rPr>
              <a:t>      2.Положение </a:t>
            </a:r>
            <a:r>
              <a:rPr lang="ru-RU" sz="2400" b="1" dirty="0" smtClean="0">
                <a:solidFill>
                  <a:srgbClr val="2646D0"/>
                </a:solidFill>
                <a:latin typeface="Arial Narrow" panose="020B0606020202030204" pitchFamily="34" charset="0"/>
                <a:cs typeface="Times New Roman" pitchFamily="18" charset="0"/>
              </a:rPr>
              <a:t>по Системе </a:t>
            </a:r>
            <a:r>
              <a:rPr lang="ru-RU" sz="2400" b="1" dirty="0" err="1" smtClean="0">
                <a:solidFill>
                  <a:srgbClr val="2646D0"/>
                </a:solidFill>
                <a:latin typeface="Arial Narrow" panose="020B0606020202030204" pitchFamily="34" charset="0"/>
                <a:cs typeface="Times New Roman" pitchFamily="18" charset="0"/>
              </a:rPr>
              <a:t>управленияОТ</a:t>
            </a:r>
            <a:r>
              <a:rPr lang="ru-RU" sz="2400" b="1" dirty="0" smtClean="0">
                <a:solidFill>
                  <a:srgbClr val="2646D0"/>
                </a:solidFill>
                <a:latin typeface="Arial Narrow" panose="020B0606020202030204" pitchFamily="34" charset="0"/>
                <a:cs typeface="Times New Roman" pitchFamily="18" charset="0"/>
              </a:rPr>
              <a:t> и др.</a:t>
            </a:r>
            <a:endParaRPr lang="ru-RU" sz="2400" b="1" dirty="0" smtClean="0">
              <a:solidFill>
                <a:srgbClr val="3636A8"/>
              </a:solidFill>
              <a:latin typeface="Arial Narrow" pitchFamily="34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rgbClr val="3636A8"/>
                </a:solidFill>
                <a:latin typeface="Arial Narrow" pitchFamily="34" charset="0"/>
              </a:rPr>
              <a:t>            </a:t>
            </a:r>
            <a:r>
              <a:rPr lang="ru-RU" sz="2400" b="1" dirty="0" smtClean="0">
                <a:solidFill>
                  <a:srgbClr val="FF0000"/>
                </a:solidFill>
                <a:latin typeface="Arial Narrow" pitchFamily="34" charset="0"/>
              </a:rPr>
              <a:t>Обучение вопросам охраны труда</a:t>
            </a:r>
            <a:r>
              <a:rPr lang="ru-RU" sz="2400" b="1" dirty="0" smtClean="0">
                <a:solidFill>
                  <a:srgbClr val="3636A8"/>
                </a:solidFill>
                <a:latin typeface="Arial Narrow" pitchFamily="34" charset="0"/>
              </a:rPr>
              <a:t>.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rgbClr val="3636A8"/>
                </a:solidFill>
                <a:latin typeface="Arial Narrow" pitchFamily="34" charset="0"/>
              </a:rPr>
              <a:t>За  февраль-март обучено вопросам охраны труда 157 человек!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rgbClr val="3636A8"/>
                </a:solidFill>
                <a:latin typeface="Arial Narrow" pitchFamily="34" charset="0"/>
              </a:rPr>
              <a:t>Проводятся ежегодно  </a:t>
            </a:r>
            <a:r>
              <a:rPr lang="ru-RU" sz="2400" b="1" dirty="0" smtClean="0">
                <a:solidFill>
                  <a:srgbClr val="3636A8"/>
                </a:solidFill>
                <a:latin typeface="Arial Narrow" pitchFamily="34" charset="0"/>
              </a:rPr>
              <a:t>окружные семинары в Екатеринбурге для руководителей и уполномоченных по </a:t>
            </a:r>
            <a:r>
              <a:rPr lang="ru-RU" sz="2400" b="1" dirty="0" smtClean="0">
                <a:solidFill>
                  <a:srgbClr val="3636A8"/>
                </a:solidFill>
                <a:latin typeface="Arial Narrow" pitchFamily="34" charset="0"/>
              </a:rPr>
              <a:t>охране труда</a:t>
            </a:r>
            <a:r>
              <a:rPr lang="ru-RU" sz="2400" b="1" dirty="0" smtClean="0">
                <a:solidFill>
                  <a:srgbClr val="3636A8"/>
                </a:solidFill>
                <a:latin typeface="Arial Narrow" pitchFamily="34" charset="0"/>
              </a:rPr>
              <a:t>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72264" y="1199055"/>
            <a:ext cx="2305279" cy="14542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6900882" cy="1143000"/>
          </a:xfrm>
        </p:spPr>
        <p:txBody>
          <a:bodyPr/>
          <a:lstStyle/>
          <a:p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Организация работы по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соблюдению законодательства по трудовому праву</a:t>
            </a:r>
            <a:endParaRPr lang="ru-RU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2214554"/>
            <a:ext cx="8143932" cy="3911609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ru-RU" sz="2400" b="1" dirty="0" smtClean="0">
                <a:solidFill>
                  <a:srgbClr val="2646D0"/>
                </a:solidFill>
                <a:latin typeface="Arial Narrow" panose="020B0606020202030204" pitchFamily="34" charset="0"/>
                <a:cs typeface="Times New Roman" pitchFamily="18" charset="0"/>
              </a:rPr>
              <a:t>Разработка </a:t>
            </a:r>
            <a:r>
              <a:rPr lang="ru-RU" sz="2400" b="1" dirty="0" smtClean="0">
                <a:solidFill>
                  <a:srgbClr val="2646D0"/>
                </a:solidFill>
                <a:latin typeface="Arial Narrow" panose="020B0606020202030204" pitchFamily="34" charset="0"/>
                <a:cs typeface="Times New Roman" pitchFamily="18" charset="0"/>
              </a:rPr>
              <a:t>ЛНА по </a:t>
            </a:r>
            <a:r>
              <a:rPr lang="ru-RU" sz="2400" b="1" dirty="0" smtClean="0">
                <a:solidFill>
                  <a:srgbClr val="2646D0"/>
                </a:solidFill>
                <a:latin typeface="Arial Narrow" panose="020B0606020202030204" pitchFamily="34" charset="0"/>
                <a:cs typeface="Times New Roman" pitchFamily="18" charset="0"/>
              </a:rPr>
              <a:t>трудовому праву (Коллективный договор, ПВТР, Трудовые договоры, дополнения к трудовому договору и др.охране труда.</a:t>
            </a:r>
          </a:p>
          <a:p>
            <a:pPr marL="457200" indent="-457200">
              <a:buAutoNum type="arabicPeriod"/>
            </a:pPr>
            <a:r>
              <a:rPr lang="ru-RU" sz="2400" b="1" dirty="0" smtClean="0">
                <a:solidFill>
                  <a:srgbClr val="2646D0"/>
                </a:solidFill>
                <a:latin typeface="Arial Narrow" panose="020B0606020202030204" pitchFamily="34" charset="0"/>
                <a:cs typeface="Times New Roman" pitchFamily="18" charset="0"/>
              </a:rPr>
              <a:t>Обучение различным направлениям председателей ППО, руководителей.</a:t>
            </a:r>
          </a:p>
          <a:p>
            <a:pPr marL="457200" indent="-457200">
              <a:buAutoNum type="arabicPeriod"/>
            </a:pPr>
            <a:r>
              <a:rPr lang="ru-RU" sz="2400" b="1" dirty="0" smtClean="0">
                <a:solidFill>
                  <a:srgbClr val="2646D0"/>
                </a:solidFill>
                <a:latin typeface="Arial Narrow" panose="020B0606020202030204" pitchFamily="34" charset="0"/>
                <a:cs typeface="Times New Roman" pitchFamily="18" charset="0"/>
              </a:rPr>
              <a:t>Проверки образовательных учреждений по соблюдению законодательства.</a:t>
            </a:r>
          </a:p>
          <a:p>
            <a:pPr marL="457200" indent="-457200">
              <a:buAutoNum type="arabicPeriod"/>
            </a:pPr>
            <a:r>
              <a:rPr lang="ru-RU" sz="2400" b="1" dirty="0" smtClean="0">
                <a:solidFill>
                  <a:srgbClr val="2646D0"/>
                </a:solidFill>
                <a:latin typeface="Arial Narrow" panose="020B0606020202030204" pitchFamily="34" charset="0"/>
                <a:cs typeface="Times New Roman" pitchFamily="18" charset="0"/>
              </a:rPr>
              <a:t>Консультации по различным направлениям трудового права.</a:t>
            </a:r>
            <a:endParaRPr lang="ru-RU" sz="2400" b="1" dirty="0" smtClean="0">
              <a:solidFill>
                <a:srgbClr val="0070C0"/>
              </a:solidFill>
              <a:latin typeface="Arial Narrow" panose="020B0606020202030204" pitchFamily="34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000" b="1" dirty="0" smtClean="0">
              <a:solidFill>
                <a:srgbClr val="3636A8"/>
              </a:solidFill>
              <a:latin typeface="Arial Narrow" pitchFamily="34" charset="0"/>
            </a:endParaRPr>
          </a:p>
          <a:p>
            <a:pPr marL="0" indent="0">
              <a:buNone/>
            </a:pPr>
            <a:endParaRPr lang="ru-RU" sz="2400" b="1" dirty="0" smtClean="0">
              <a:solidFill>
                <a:srgbClr val="3636A8"/>
              </a:solidFill>
              <a:latin typeface="Arial Narrow" pitchFamily="34" charset="0"/>
            </a:endParaRPr>
          </a:p>
          <a:p>
            <a:pPr marL="0" indent="0">
              <a:buNone/>
            </a:pPr>
            <a:endParaRPr lang="ru-RU" sz="2400" b="1" dirty="0" smtClean="0">
              <a:solidFill>
                <a:srgbClr val="3636A8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274638"/>
            <a:ext cx="6686568" cy="1143000"/>
          </a:xfrm>
        </p:spPr>
        <p:txBody>
          <a:bodyPr/>
          <a:lstStyle/>
          <a:p>
            <a:pPr indent="342900"/>
            <a:r>
              <a:rPr lang="ru-RU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Сысертская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районная организация Профессионального союза     работников народного образования и науки Российской Федерации</a:t>
            </a:r>
            <a:endParaRPr lang="ru-RU" sz="2000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91680" y="3573016"/>
            <a:ext cx="6995120" cy="2553147"/>
          </a:xfrm>
        </p:spPr>
        <p:txBody>
          <a:bodyPr/>
          <a:lstStyle/>
          <a:p>
            <a:pPr indent="342900" algn="just">
              <a:buNone/>
            </a:pPr>
            <a:endParaRPr lang="ru-RU" sz="2800" b="1" dirty="0" smtClean="0">
              <a:solidFill>
                <a:srgbClr val="0000FF"/>
              </a:solidFill>
              <a:latin typeface="Times New Roman" pitchFamily="18" charset="0"/>
              <a:ea typeface="Calibri" pitchFamily="34" charset="0"/>
              <a:cs typeface="Calibri" pitchFamily="34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643050"/>
            <a:ext cx="5036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b="1" i="1" dirty="0" smtClean="0">
              <a:solidFill>
                <a:srgbClr val="3636A8"/>
              </a:solidFill>
              <a:latin typeface="Arial Narrow" pitchFamily="34" charset="0"/>
              <a:cs typeface="Arial" pitchFamily="34" charset="0"/>
            </a:endParaRPr>
          </a:p>
          <a:p>
            <a:pPr algn="ctr"/>
            <a:endParaRPr lang="ru-RU" b="1" i="1" dirty="0">
              <a:solidFill>
                <a:srgbClr val="2646D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2104715"/>
            <a:ext cx="79928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b="1" i="1" dirty="0" smtClean="0">
              <a:solidFill>
                <a:schemeClr val="accent2"/>
              </a:solidFill>
            </a:endParaRPr>
          </a:p>
          <a:p>
            <a:r>
              <a:rPr lang="ru-RU" sz="2800" b="1" i="1" dirty="0" smtClean="0">
                <a:solidFill>
                  <a:schemeClr val="accent2"/>
                </a:solidFill>
              </a:rPr>
              <a:t>Профсоюз </a:t>
            </a:r>
            <a:r>
              <a:rPr lang="ru-RU" sz="2800" b="1" i="1" dirty="0">
                <a:solidFill>
                  <a:schemeClr val="accent2"/>
                </a:solidFill>
              </a:rPr>
              <a:t>с вами, </a:t>
            </a:r>
            <a:endParaRPr lang="en-US" sz="2800" b="1" i="1" dirty="0" smtClean="0">
              <a:solidFill>
                <a:schemeClr val="accent2"/>
              </a:solidFill>
            </a:endParaRPr>
          </a:p>
          <a:p>
            <a:endParaRPr lang="en-US" sz="2800" b="1" i="1" dirty="0" smtClean="0">
              <a:solidFill>
                <a:schemeClr val="accent2"/>
              </a:solidFill>
            </a:endParaRPr>
          </a:p>
          <a:p>
            <a:r>
              <a:rPr lang="ru-RU" sz="2800" b="1" i="1" dirty="0" smtClean="0">
                <a:solidFill>
                  <a:schemeClr val="accent2"/>
                </a:solidFill>
              </a:rPr>
              <a:t>Профсоюз </a:t>
            </a:r>
            <a:r>
              <a:rPr lang="ru-RU" sz="2800" b="1" i="1" dirty="0">
                <a:solidFill>
                  <a:schemeClr val="accent2"/>
                </a:solidFill>
              </a:rPr>
              <a:t>для вас, </a:t>
            </a:r>
            <a:endParaRPr lang="en-US" sz="2800" b="1" i="1" dirty="0" smtClean="0">
              <a:solidFill>
                <a:schemeClr val="accent2"/>
              </a:solidFill>
            </a:endParaRPr>
          </a:p>
          <a:p>
            <a:endParaRPr lang="en-US" sz="2800" b="1" i="1" dirty="0" smtClean="0">
              <a:solidFill>
                <a:schemeClr val="accent2"/>
              </a:solidFill>
            </a:endParaRPr>
          </a:p>
          <a:p>
            <a:r>
              <a:rPr lang="ru-RU" sz="2800" b="1" i="1" dirty="0" smtClean="0">
                <a:solidFill>
                  <a:schemeClr val="accent2"/>
                </a:solidFill>
              </a:rPr>
              <a:t>Профсоюз </a:t>
            </a:r>
            <a:r>
              <a:rPr lang="ru-RU" sz="2800" b="1" i="1" dirty="0">
                <a:solidFill>
                  <a:schemeClr val="accent2"/>
                </a:solidFill>
              </a:rPr>
              <a:t>ради вас! </a:t>
            </a:r>
          </a:p>
        </p:txBody>
      </p:sp>
      <p:pic>
        <p:nvPicPr>
          <p:cNvPr id="5" name="Picture 2" descr="D:\Материалы для председателей ППО\Плакат о профсоюзе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643050"/>
            <a:ext cx="4102621" cy="4505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7485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/>
              <a:t>Федеральный закон </a:t>
            </a:r>
            <a:br>
              <a:rPr lang="ru-RU" sz="2000" b="1" dirty="0"/>
            </a:br>
            <a:r>
              <a:rPr lang="ru-RU" sz="2000" b="1" dirty="0"/>
              <a:t>от 12 января 1996 г. № 10-ФЗ </a:t>
            </a:r>
            <a:br>
              <a:rPr lang="ru-RU" sz="2000" b="1" dirty="0"/>
            </a:br>
            <a:r>
              <a:rPr lang="ru-RU" sz="2000" b="1" dirty="0" smtClean="0"/>
              <a:t>                «</a:t>
            </a:r>
            <a:r>
              <a:rPr lang="ru-RU" sz="2000" b="1" dirty="0"/>
              <a:t>О профессиональных союзах, их правах и гарантиях </a:t>
            </a:r>
            <a:r>
              <a:rPr lang="ru-RU" sz="2000" b="1" dirty="0" smtClean="0"/>
              <a:t>     деятельности</a:t>
            </a:r>
            <a:r>
              <a:rPr lang="ru-RU" sz="2000" b="1" dirty="0"/>
              <a:t>»</a:t>
            </a:r>
            <a:br>
              <a:rPr lang="ru-RU" sz="2000" b="1" dirty="0"/>
            </a:b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 smtClean="0"/>
              <a:t>Статья 11.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Первичные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профсоюзные организации и их органы представляют и защищают права 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интересы работников учреждений.</a:t>
            </a:r>
            <a:endParaRPr lang="ru-RU" sz="2400" b="1" dirty="0"/>
          </a:p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Только за 2021 год рассмотрено письменных и устных обращений – 689.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Рассмотрено дел в судах- 7.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Выезды в учреждения по обращениям – 15.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Проверки учреждений по различным направлениям (проведено проверок 127).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Эффективность правозащитной работы за 2021 год составило 6 570 000рублей!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414658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/>
            </a:r>
            <a:br>
              <a:rPr lang="ru-RU" sz="2800" b="1" i="1" dirty="0" smtClean="0">
                <a:solidFill>
                  <a:srgbClr val="FF0000"/>
                </a:solidFill>
              </a:rPr>
            </a:b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175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76268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    Помощь в разработке и согласовании ЛНА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              Юристами обкома Профсоюза разработаны макеты ЛНА:</a:t>
            </a:r>
          </a:p>
          <a:p>
            <a:pPr marL="0" indent="0">
              <a:buNone/>
            </a:pPr>
            <a:r>
              <a:rPr lang="ru-RU" dirty="0" smtClean="0"/>
              <a:t>- </a:t>
            </a:r>
            <a:r>
              <a:rPr lang="ru-RU" sz="2800" dirty="0" smtClean="0"/>
              <a:t>Положения по различным направлениям работы </a:t>
            </a:r>
            <a:r>
              <a:rPr lang="ru-RU" dirty="0" smtClean="0"/>
              <a:t>(</a:t>
            </a:r>
            <a:r>
              <a:rPr lang="ru-RU" sz="2400" dirty="0" smtClean="0"/>
              <a:t>СУОТ, по классному </a:t>
            </a:r>
            <a:r>
              <a:rPr lang="ru-RU" sz="2400" dirty="0" err="1" smtClean="0"/>
              <a:t>руководству,комиссии</a:t>
            </a:r>
            <a:r>
              <a:rPr lang="ru-RU" sz="2400" dirty="0" smtClean="0"/>
              <a:t> по распределению премиального фонда</a:t>
            </a:r>
            <a:r>
              <a:rPr lang="ru-RU" sz="2800" dirty="0" smtClean="0"/>
              <a:t>);</a:t>
            </a:r>
          </a:p>
          <a:p>
            <a:pPr>
              <a:buFontTx/>
              <a:buChar char="-"/>
            </a:pPr>
            <a:r>
              <a:rPr lang="ru-RU" sz="2800" dirty="0" smtClean="0"/>
              <a:t>Макет коллективного договора;</a:t>
            </a:r>
          </a:p>
          <a:p>
            <a:pPr>
              <a:buFontTx/>
              <a:buChar char="-"/>
            </a:pPr>
            <a:r>
              <a:rPr lang="ru-RU" sz="2800" dirty="0" smtClean="0"/>
              <a:t>Макет ПВТР;</a:t>
            </a:r>
          </a:p>
          <a:p>
            <a:pPr>
              <a:buFontTx/>
              <a:buChar char="-"/>
            </a:pPr>
            <a:r>
              <a:rPr lang="ru-RU" sz="2800" dirty="0" smtClean="0"/>
              <a:t>Разработан макет трудового договора и дополнительного  соглашения,…</a:t>
            </a:r>
          </a:p>
          <a:p>
            <a:pPr>
              <a:buFontTx/>
              <a:buChar char="-"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73149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СОГЛАШЕНИЕ</a:t>
            </a: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smtClean="0"/>
              <a:t>между</a:t>
            </a: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Администрацией </a:t>
            </a:r>
            <a:r>
              <a:rPr lang="ru-RU" sz="2000" b="1" dirty="0" err="1"/>
              <a:t>Сысертского</a:t>
            </a:r>
            <a:r>
              <a:rPr lang="ru-RU" sz="2000" b="1" dirty="0"/>
              <a:t> городского округа, Управлением образования Администрации </a:t>
            </a:r>
            <a:r>
              <a:rPr lang="ru-RU" sz="2000" b="1" dirty="0" err="1"/>
              <a:t>Сысертского</a:t>
            </a:r>
            <a:r>
              <a:rPr lang="ru-RU" sz="2000" b="1" dirty="0"/>
              <a:t> городского округа и </a:t>
            </a:r>
            <a:r>
              <a:rPr lang="ru-RU" sz="2000" b="1" dirty="0" err="1"/>
              <a:t>Сысертской</a:t>
            </a:r>
            <a:r>
              <a:rPr lang="ru-RU" sz="2000" b="1" dirty="0"/>
              <a:t> районной организацией Профессионального союза работников народного образования и науки Российской Федерации</a:t>
            </a:r>
            <a:br>
              <a:rPr lang="ru-RU" sz="2000" b="1" dirty="0"/>
            </a:br>
            <a:r>
              <a:rPr lang="ru-RU" sz="2000" b="1" dirty="0"/>
              <a:t>на 2021 - 2024 </a:t>
            </a:r>
            <a:r>
              <a:rPr lang="ru-RU" sz="2000" b="1" dirty="0" err="1"/>
              <a:t>г.г</a:t>
            </a:r>
            <a:r>
              <a:rPr lang="ru-RU" sz="2000" b="1" dirty="0"/>
              <a:t>.</a:t>
            </a:r>
            <a:br>
              <a:rPr lang="ru-RU" sz="2000" b="1" dirty="0"/>
            </a:b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			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6934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/>
            </a:r>
            <a:br>
              <a:rPr lang="ru-RU" sz="2400" b="1" i="1" dirty="0" smtClean="0">
                <a:solidFill>
                  <a:srgbClr val="FF0000"/>
                </a:solidFill>
              </a:rPr>
            </a:br>
            <a:r>
              <a:rPr lang="ru-RU" sz="2400" b="1" i="1" dirty="0" smtClean="0">
                <a:solidFill>
                  <a:srgbClr val="FF0000"/>
                </a:solidFill>
              </a:rPr>
              <a:t>ДОПОЛНИТЕЛЬНЫЕ ЛЬГОТЫ</a:t>
            </a:r>
            <a:endParaRPr lang="ru-RU" sz="2400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/>
              <a:t>	</a:t>
            </a:r>
            <a:r>
              <a:rPr lang="ru-RU" sz="1800" dirty="0" smtClean="0"/>
              <a:t>3.2.9</a:t>
            </a:r>
            <a:r>
              <a:rPr lang="ru-RU" sz="1800" dirty="0"/>
              <a:t>. В соответствии с постановлением Конституционного суда РФ от 07.12.2017 г. № 38-П районные коэффициенты  и процентные надбавки, начисляемые в связи с работой в  местностях с особыми климатическими условиями не должны включаться в состав минимального </a:t>
            </a:r>
            <a:r>
              <a:rPr lang="ru-RU" sz="1800" dirty="0" smtClean="0"/>
              <a:t>размера </a:t>
            </a:r>
            <a:r>
              <a:rPr lang="ru-RU" sz="1800" dirty="0"/>
              <a:t>оплаты труда (минимальной заработной платы в субъекте РФ</a:t>
            </a:r>
            <a:r>
              <a:rPr lang="ru-RU" sz="1800" dirty="0" smtClean="0"/>
              <a:t>).</a:t>
            </a:r>
          </a:p>
          <a:p>
            <a:pPr marL="0" indent="0">
              <a:buNone/>
            </a:pPr>
            <a:r>
              <a:rPr lang="ru-RU" sz="1800" dirty="0" smtClean="0"/>
              <a:t>	3.2.16</a:t>
            </a:r>
            <a:r>
              <a:rPr lang="ru-RU" sz="1800" dirty="0"/>
              <a:t>. Образовательная организация включает в коллективный договор следующие положения, связанные с осуществлением педагогическими </a:t>
            </a:r>
            <a:r>
              <a:rPr lang="ru-RU" sz="1800" dirty="0" smtClean="0"/>
              <a:t>работниками </a:t>
            </a:r>
            <a:r>
              <a:rPr lang="ru-RU" sz="1800" dirty="0"/>
              <a:t>классного руководства в классах</a:t>
            </a:r>
            <a:r>
              <a:rPr lang="ru-RU" sz="1800" dirty="0" smtClean="0"/>
              <a:t>:</a:t>
            </a:r>
          </a:p>
          <a:p>
            <a:pPr marL="0" indent="0">
              <a:buNone/>
            </a:pPr>
            <a:r>
              <a:rPr lang="ru-RU" sz="1800" dirty="0"/>
              <a:t>– возложение на педагогического работника классного руководства происходит при распределении учебной нагрузки на новый учебный год (тарификации);</a:t>
            </a:r>
          </a:p>
          <a:p>
            <a:pPr marL="0" indent="0">
              <a:buNone/>
            </a:pPr>
            <a:r>
              <a:rPr lang="ru-RU" sz="1800" dirty="0" smtClean="0"/>
              <a:t>– </a:t>
            </a:r>
            <a:r>
              <a:rPr lang="ru-RU" sz="1800" dirty="0"/>
              <a:t>в течение учебного года и в каникулярный период недопустимо изменение размеров выплат педагогическим работникам за классное руководство </a:t>
            </a:r>
            <a:r>
              <a:rPr lang="ru-RU" sz="1800" dirty="0" smtClean="0"/>
              <a:t>,..</a:t>
            </a:r>
          </a:p>
          <a:p>
            <a:pPr marL="0" indent="0">
              <a:buNone/>
            </a:pPr>
            <a:r>
              <a:rPr lang="ru-RU" sz="1800" dirty="0" smtClean="0"/>
              <a:t>– </a:t>
            </a:r>
            <a:r>
              <a:rPr lang="ru-RU" sz="1800" dirty="0"/>
              <a:t>при тарификации на следующий учебный год соблюдается преемственность осуществления классного руководства в классах;</a:t>
            </a:r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160566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>
                <a:solidFill>
                  <a:srgbClr val="FF0000"/>
                </a:solidFill>
              </a:rPr>
              <a:t>ДОПОЛНИТЕЛЬНЫЕ ЛЬГОТЫ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 smtClean="0"/>
              <a:t>	3.5.1</a:t>
            </a:r>
            <a:r>
              <a:rPr lang="ru-RU" sz="2400" dirty="0"/>
              <a:t>. В случае истечения срока действия квалификационной категории по занимаемой должности у педагогических работников, которым до пенсии по возрасту осталось не более одного года, за ними сохраняются повышения к окладу, ставке заработной платы за соответствующую квалификационную категорию по занимаемой должности до достижения ими пенсионного возраста.</a:t>
            </a:r>
          </a:p>
          <a:p>
            <a:pPr marL="0" indent="0">
              <a:buNone/>
            </a:pPr>
            <a:r>
              <a:rPr lang="ru-RU" dirty="0" smtClean="0"/>
              <a:t>	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31819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>
                <a:solidFill>
                  <a:srgbClr val="FF0000"/>
                </a:solidFill>
              </a:rPr>
              <a:t>ДОПОЛНИТЕЛЬНЫЕ ЛЬГОТЫ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		</a:t>
            </a:r>
            <a:r>
              <a:rPr lang="ru-RU" sz="2400" dirty="0" smtClean="0"/>
              <a:t>3.5.2</a:t>
            </a:r>
            <a:r>
              <a:rPr lang="ru-RU" sz="2400" dirty="0"/>
              <a:t>. После истечения срока действия квалификационной категории по занимаемой должности у педагогического работника, за последним сохраняется повышение к окладу, ставке заработной платы, установленное за соответствующую квалификационную категорию по занимаемой должности, в течение одного года в следующих случаях:</a:t>
            </a:r>
          </a:p>
          <a:p>
            <a:pPr marL="0" indent="0">
              <a:buNone/>
            </a:pPr>
            <a:r>
              <a:rPr lang="ru-RU" sz="1800" dirty="0"/>
              <a:t>- в случае длительной нетрудоспособности (более четырёх месяцев);</a:t>
            </a:r>
          </a:p>
          <a:p>
            <a:pPr marL="0" indent="0">
              <a:buNone/>
            </a:pPr>
            <a:r>
              <a:rPr lang="ru-RU" sz="1800" dirty="0"/>
              <a:t>- нахождения в отпуске по беременности и родам, отпуске по уходу за ребенком при выходе на работу;</a:t>
            </a:r>
          </a:p>
          <a:p>
            <a:pPr marL="0" indent="0">
              <a:buNone/>
            </a:pPr>
            <a:r>
              <a:rPr lang="ru-RU" sz="1800" dirty="0"/>
              <a:t>- возобновления педагогической деятельности, прерванной в связи с уходом на пенсию по любым основаниям;</a:t>
            </a:r>
          </a:p>
          <a:p>
            <a:r>
              <a:rPr lang="ru-RU" sz="1800" dirty="0" smtClean="0"/>
              <a:t>- </a:t>
            </a:r>
            <a:r>
              <a:rPr lang="ru-RU" sz="1800" dirty="0"/>
              <a:t>если работник был призван в ряды Вооружённых сил России;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9395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 smtClean="0"/>
              <a:t>	</a:t>
            </a:r>
            <a:r>
              <a:rPr lang="ru-RU" sz="2800" b="1" i="1" dirty="0" smtClean="0">
                <a:solidFill>
                  <a:srgbClr val="FF0000"/>
                </a:solidFill>
              </a:rPr>
              <a:t>Главные  вопросы, которые    	решаются Профсоюзом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rgbClr val="3636A8"/>
                </a:solidFill>
              </a:rPr>
              <a:t>Вопросы оплаты труда: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3636A8"/>
                </a:solidFill>
              </a:rPr>
              <a:t>Индексация каждый год;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3636A8"/>
                </a:solidFill>
              </a:rPr>
              <a:t>Увеличение МРОТ ежегодно;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3636A8"/>
                </a:solidFill>
              </a:rPr>
              <a:t>Выплаты за классное руководство.</a:t>
            </a:r>
          </a:p>
        </p:txBody>
      </p:sp>
    </p:spTree>
    <p:extLst>
      <p:ext uri="{BB962C8B-B14F-4D97-AF65-F5344CB8AC3E}">
        <p14:creationId xmlns:p14="http://schemas.microsoft.com/office/powerpoint/2010/main" xmlns="" val="149507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Специальное оформление">
  <a:themeElements>
    <a:clrScheme name="1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10045</TotalTime>
  <Words>298</Words>
  <Application>Microsoft Office PowerPoint</Application>
  <PresentationFormat>Экран (4:3)</PresentationFormat>
  <Paragraphs>73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Специальное оформление</vt:lpstr>
      <vt:lpstr>1_Специальное оформление</vt:lpstr>
      <vt:lpstr>Сысертская районная организация Профессионального  союза  работников народного образования и науки Российской Федерации</vt:lpstr>
      <vt:lpstr>Федеральный закон  от 12 января 1996 г. № 10-ФЗ                  «О профессиональных союзах, их правах и гарантиях      деятельности» </vt:lpstr>
      <vt:lpstr> </vt:lpstr>
      <vt:lpstr>    Помощь в разработке и согласовании ЛНА</vt:lpstr>
      <vt:lpstr> СОГЛАШЕНИЕ между    Администрацией Сысертского городского округа, Управлением образования Администрации Сысертского городского округа и Сысертской районной организацией Профессионального союза работников народного образования и науки Российской Федерации на 2021 - 2024 г.г. </vt:lpstr>
      <vt:lpstr> ДОПОЛНИТЕЛЬНЫЕ ЛЬГОТЫ</vt:lpstr>
      <vt:lpstr>ДОПОЛНИТЕЛЬНЫЕ ЛЬГОТЫ</vt:lpstr>
      <vt:lpstr>ДОПОЛНИТЕЛЬНЫЕ ЛЬГОТЫ</vt:lpstr>
      <vt:lpstr> Главные  вопросы, которые     решаются Профсоюзом</vt:lpstr>
      <vt:lpstr>Оплата труда,  выплата вознаграждения за классное руководство</vt:lpstr>
      <vt:lpstr>Российская общественная инициатива(РОИ)</vt:lpstr>
      <vt:lpstr>Организация работы по охране труда</vt:lpstr>
      <vt:lpstr>Организация работы по соблюдению законодательства по трудовому праву</vt:lpstr>
      <vt:lpstr>Сысертская районная организация Профессионального союза     работников народного образования и науки Российской Федерации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М00025001</cp:lastModifiedBy>
  <cp:revision>895</cp:revision>
  <dcterms:created xsi:type="dcterms:W3CDTF">2012-07-09T18:19:04Z</dcterms:created>
  <dcterms:modified xsi:type="dcterms:W3CDTF">2022-03-30T03:47:43Z</dcterms:modified>
</cp:coreProperties>
</file>